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0" r:id="rId4"/>
    <p:sldId id="257" r:id="rId5"/>
    <p:sldId id="258" r:id="rId6"/>
    <p:sldId id="278" r:id="rId7"/>
    <p:sldId id="259" r:id="rId8"/>
    <p:sldId id="261" r:id="rId9"/>
    <p:sldId id="262" r:id="rId10"/>
    <p:sldId id="273" r:id="rId11"/>
    <p:sldId id="264" r:id="rId12"/>
    <p:sldId id="263" r:id="rId13"/>
    <p:sldId id="265" r:id="rId14"/>
    <p:sldId id="267" r:id="rId15"/>
    <p:sldId id="268" r:id="rId16"/>
    <p:sldId id="260" r:id="rId17"/>
    <p:sldId id="269" r:id="rId18"/>
    <p:sldId id="270" r:id="rId19"/>
    <p:sldId id="271" r:id="rId20"/>
    <p:sldId id="272" r:id="rId21"/>
    <p:sldId id="274" r:id="rId22"/>
    <p:sldId id="283" r:id="rId23"/>
    <p:sldId id="275" r:id="rId24"/>
    <p:sldId id="277" r:id="rId25"/>
    <p:sldId id="276" r:id="rId26"/>
    <p:sldId id="281" r:id="rId27"/>
    <p:sldId id="279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99CCFF"/>
    <a:srgbClr val="339966"/>
    <a:srgbClr val="4C5F27"/>
    <a:srgbClr val="990000"/>
    <a:srgbClr val="881212"/>
    <a:srgbClr val="5F5F5F"/>
    <a:srgbClr val="4D4D4D"/>
    <a:srgbClr val="A92117"/>
    <a:srgbClr val="8F1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4660"/>
  </p:normalViewPr>
  <p:slideViewPr>
    <p:cSldViewPr>
      <p:cViewPr varScale="1">
        <p:scale>
          <a:sx n="42" d="100"/>
          <a:sy n="42" d="100"/>
        </p:scale>
        <p:origin x="99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76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84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423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34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048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15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55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012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4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116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31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83570-026A-4A0C-967C-D8CE9F767617}" type="datetimeFigureOut">
              <a:rPr lang="en-CA" smtClean="0"/>
              <a:t>08/12/2015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9EA29-2FFF-4177-B1E1-2E3FC0033B5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60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istrator\Desktop\Burton%20School%20PPs\Sound\01_A_Class_Family.mp3" TargetMode="External"/><Relationship Id="rId1" Type="http://schemas.microsoft.com/office/2007/relationships/media" Target="file:///C:\Users\Administrator\Desktop\Burton%20School%20PPs\Sound\01_A_Class_Family.mp3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404664"/>
            <a:ext cx="8280920" cy="5904656"/>
          </a:xfrm>
          <a:solidFill>
            <a:srgbClr val="881212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CA" sz="7200" b="1" dirty="0">
                <a:solidFill>
                  <a:srgbClr val="FFFF00"/>
                </a:solidFill>
              </a:rPr>
              <a:t>The Children of </a:t>
            </a:r>
            <a:br>
              <a:rPr lang="en-CA" sz="7200" b="1" dirty="0">
                <a:solidFill>
                  <a:srgbClr val="FFFF00"/>
                </a:solidFill>
              </a:rPr>
            </a:br>
            <a:r>
              <a:rPr lang="en-CA" sz="7200" b="1" dirty="0">
                <a:solidFill>
                  <a:srgbClr val="FFFF00"/>
                </a:solidFill>
              </a:rPr>
              <a:t>Burton Elementary School </a:t>
            </a:r>
            <a:r>
              <a:rPr lang="en-CA" sz="2000" b="1" dirty="0">
                <a:solidFill>
                  <a:srgbClr val="FFFF00"/>
                </a:solidFill>
              </a:rPr>
              <a:t/>
            </a:r>
            <a:br>
              <a:rPr lang="en-CA" sz="2000" b="1" dirty="0">
                <a:solidFill>
                  <a:srgbClr val="FFFF00"/>
                </a:solidFill>
              </a:rPr>
            </a:br>
            <a:r>
              <a:rPr lang="en-CA" sz="2000" b="1" dirty="0">
                <a:solidFill>
                  <a:srgbClr val="FFFF00"/>
                </a:solidFill>
              </a:rPr>
              <a:t/>
            </a:r>
            <a:br>
              <a:rPr lang="en-CA" sz="2000" b="1" dirty="0">
                <a:solidFill>
                  <a:srgbClr val="FFFF00"/>
                </a:solidFill>
              </a:rPr>
            </a:br>
            <a:r>
              <a:rPr lang="en-CA" sz="2000" b="1" dirty="0">
                <a:solidFill>
                  <a:srgbClr val="FFFF00"/>
                </a:solidFill>
              </a:rPr>
              <a:t/>
            </a:r>
            <a:br>
              <a:rPr lang="en-CA" sz="2000" b="1" dirty="0">
                <a:solidFill>
                  <a:srgbClr val="FFFF00"/>
                </a:solidFill>
              </a:rPr>
            </a:br>
            <a:r>
              <a:rPr lang="en-CA" sz="4000" b="1" dirty="0">
                <a:solidFill>
                  <a:srgbClr val="FFFF00"/>
                </a:solidFill>
              </a:rPr>
              <a:t>2015-16 School Year</a:t>
            </a:r>
            <a:r>
              <a:rPr lang="en-CA" sz="4000" b="1" dirty="0"/>
              <a:t/>
            </a:r>
            <a:br>
              <a:rPr lang="en-CA" sz="4000" b="1" dirty="0"/>
            </a:br>
            <a:endParaRPr lang="en-CA" sz="4000" b="1" dirty="0">
              <a:solidFill>
                <a:srgbClr val="FFFF00"/>
              </a:solidFill>
            </a:endParaRPr>
          </a:p>
        </p:txBody>
      </p:sp>
      <p:pic>
        <p:nvPicPr>
          <p:cNvPr id="4" name="01_A_Class_Fami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9675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728" y="479407"/>
            <a:ext cx="4032448" cy="2089589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Terry Fox </a:t>
            </a:r>
            <a:br>
              <a:rPr lang="en-CA" dirty="0" smtClean="0"/>
            </a:br>
            <a:r>
              <a:rPr lang="en-CA" dirty="0" smtClean="0"/>
              <a:t>Walk</a:t>
            </a:r>
            <a:br>
              <a:rPr lang="en-CA" dirty="0" smtClean="0"/>
            </a:br>
            <a:r>
              <a:rPr lang="en-CA" dirty="0" smtClean="0"/>
              <a:t>2015</a:t>
            </a:r>
            <a:endParaRPr lang="en-CA" dirty="0"/>
          </a:p>
        </p:txBody>
      </p:sp>
      <p:pic>
        <p:nvPicPr>
          <p:cNvPr id="3074" name="Picture 2" descr="C:\Users\margaret.morabito\Pictures\Burton School 2015-16\Terry Fox Run, Sep 2015\Owen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59" y="2046219"/>
            <a:ext cx="2762273" cy="46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garet.morabito\Pictures\Burton School 2015-16\Terry Fox Run, Sep 2015\Terry Fox Flag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3"/>
            <a:ext cx="2930054" cy="18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garet.morabito\Pictures\Burton School 2015-16\Terry Fox Run, Sep 2015\And the hand off to Owen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03" y="123461"/>
            <a:ext cx="3667300" cy="280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garet.morabito\Pictures\Burton School 2015-16\Terry Fox Run, Sep 2015\DSC_0308.JPG P3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3140969"/>
            <a:ext cx="4925775" cy="331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32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October Assembly</a:t>
            </a:r>
            <a:endParaRPr lang="en-CA" dirty="0"/>
          </a:p>
        </p:txBody>
      </p:sp>
      <p:pic>
        <p:nvPicPr>
          <p:cNvPr id="3074" name="Picture 2" descr="C:\Users\margaret.morabito\Pictures\Burton School 2015-16\Monthly Awards\October 2015 (2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556792"/>
            <a:ext cx="8883285" cy="40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argaret.morabito\Pictures\Burton School 2015-16\Monthly Awards\October 2015 (16)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16633"/>
            <a:ext cx="332601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garet.morabito\Pictures\Burton School 2015-16\Monthly Awards\October 2015 (13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3861048"/>
            <a:ext cx="420667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garet.morabito\Pictures\Burton School 2015-16\Monthly Awards\October 2015 (12)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3" y="50321"/>
            <a:ext cx="3960937" cy="36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garet.morabito\Pictures\Burton School 2015-16\Monthly Awards\October 2015 (9).JPG P3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50" y="2204391"/>
            <a:ext cx="3151650" cy="46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536" y="551723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October Awards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58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46249"/>
            <a:ext cx="8229600" cy="864096"/>
          </a:xfrm>
        </p:spPr>
        <p:txBody>
          <a:bodyPr>
            <a:normAutofit fontScale="90000"/>
          </a:bodyPr>
          <a:lstStyle/>
          <a:p>
            <a:pPr algn="l"/>
            <a:r>
              <a:rPr lang="en-CA" sz="6000" dirty="0"/>
              <a:t>       Field Trip!  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sz="4000" dirty="0"/>
          </a:p>
        </p:txBody>
      </p:sp>
      <p:pic>
        <p:nvPicPr>
          <p:cNvPr id="4098" name="Picture 2" descr="C:\Users\margaret.morabito\Pictures\Burton School 2015-16\Apple Orchard, 07Oct15\DSC_0910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836712"/>
            <a:ext cx="833134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2025" y="102636"/>
            <a:ext cx="3819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i="1" dirty="0"/>
              <a:t>To ‘Gilbert Farm’, Burton, NB</a:t>
            </a:r>
            <a:endParaRPr lang="en-CA" sz="2400" i="1" dirty="0"/>
          </a:p>
        </p:txBody>
      </p:sp>
    </p:spTree>
    <p:extLst>
      <p:ext uri="{BB962C8B-B14F-4D97-AF65-F5344CB8AC3E}">
        <p14:creationId xmlns:p14="http://schemas.microsoft.com/office/powerpoint/2010/main" val="16758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……….and off they go </a:t>
            </a:r>
            <a:r>
              <a:rPr lang="en-CA" dirty="0" smtClean="0">
                <a:sym typeface="Wingdings" panose="05000000000000000000" pitchFamily="2" charset="2"/>
              </a:rPr>
              <a:t></a:t>
            </a:r>
            <a:endParaRPr lang="en-CA" dirty="0"/>
          </a:p>
        </p:txBody>
      </p:sp>
      <p:pic>
        <p:nvPicPr>
          <p:cNvPr id="5122" name="Picture 2" descr="C:\Users\margaret.morabito\Pictures\Burton School 2015-16\Apple Orchard, 07Oct15\From phone C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628801"/>
            <a:ext cx="8667247" cy="425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0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Our Welcome at the Farm…..</a:t>
            </a:r>
            <a:endParaRPr lang="en-CA" dirty="0"/>
          </a:p>
        </p:txBody>
      </p:sp>
      <p:pic>
        <p:nvPicPr>
          <p:cNvPr id="6147" name="Picture 3" descr="C:\Users\margaret.morabito\Pictures\Burton School 2015-16\Apple Orchard, 07Oct15\DSC_0864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3446910"/>
            <a:ext cx="5739611" cy="335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argaret.morabito\Pictures\Burton School 2015-16\Apple Orchard, 07Oct15\DSC_0862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268761"/>
            <a:ext cx="5180283" cy="296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007840">
            <a:off x="1492362" y="4767245"/>
            <a:ext cx="3434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Thank you to </a:t>
            </a:r>
            <a:r>
              <a:rPr lang="en-CA" sz="2000" b="1" dirty="0"/>
              <a:t>Caitlin’s mom</a:t>
            </a:r>
            <a:r>
              <a:rPr lang="en-CA" sz="2000" dirty="0"/>
              <a:t>, </a:t>
            </a:r>
          </a:p>
          <a:p>
            <a:r>
              <a:rPr lang="en-CA" sz="2000" dirty="0"/>
              <a:t>Melisa Ashburne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0669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wheel spokes="1"/>
      </p:transition>
    </mc:Choice>
    <mc:Fallback xmlns="">
      <p:transition spd="slow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argaret.morabito\Pictures\Burton School 2015-16\Apple Orchard, 07Oct15\DSC_0867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187">
            <a:off x="1895536" y="276969"/>
            <a:ext cx="354166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garet.morabito\Pictures\Burton School 2015-16\Apple Orchard, 07Oct15\DSC_0872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3501008"/>
            <a:ext cx="6269815" cy="31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argaret.morabito\Pictures\Burton School 2015-16\Apple Orchard, 07Oct15\DSC_0870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17" y="188641"/>
            <a:ext cx="4761483" cy="312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850106"/>
          </a:xfrm>
        </p:spPr>
        <p:txBody>
          <a:bodyPr>
            <a:normAutofit/>
          </a:bodyPr>
          <a:lstStyle/>
          <a:p>
            <a:r>
              <a:rPr lang="en-CA" sz="3600" dirty="0"/>
              <a:t>Students gathering their crops……..</a:t>
            </a:r>
            <a:endParaRPr lang="en-CA" sz="3600" dirty="0"/>
          </a:p>
        </p:txBody>
      </p:sp>
      <p:pic>
        <p:nvPicPr>
          <p:cNvPr id="8195" name="Picture 3" descr="C:\Users\margaret.morabito\Pictures\Burton School 2015-16\Apple Orchard, 07Oct15\DSC_0912.JPG P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533">
            <a:off x="5615912" y="877075"/>
            <a:ext cx="4854822" cy="33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argaret.morabito\Pictures\Burton School 2015-16\Apple Orchard, 07Oct15\DSC_0879.JPG P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541">
            <a:off x="1940349" y="875084"/>
            <a:ext cx="3507277" cy="51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rgaret.morabito\Pictures\Burton School 2015-16\Apple Orchard, 07Oct15\DSC_0913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3998134"/>
            <a:ext cx="3287733" cy="28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910">
              <a:srgbClr val="881212">
                <a:alpha val="79000"/>
              </a:srgbClr>
            </a:gs>
            <a:gs pos="0">
              <a:schemeClr val="accent3">
                <a:lumMod val="75000"/>
              </a:schemeClr>
            </a:gs>
            <a:gs pos="48000">
              <a:srgbClr val="FFFF00"/>
            </a:gs>
            <a:gs pos="61000">
              <a:srgbClr val="8F1C13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argaret.morabito\Pictures\Burton School 2015-16\Apple Orchard, 07Oct15\DSC_0924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3861048"/>
            <a:ext cx="4104456" cy="291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argaret.morabito\Pictures\Burton School 2015-16\Apple Orchard, 07Oct15\DSC_0887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181">
            <a:off x="1830145" y="565108"/>
            <a:ext cx="5387093" cy="33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margaret.morabito\Pictures\Burton School 2015-16\Apple Orchard, 07Oct15\DSC_0886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969">
            <a:off x="6980600" y="468195"/>
            <a:ext cx="3347691" cy="465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cover/>
      </p:transition>
    </mc:Choice>
    <mc:Fallback xmlns="">
      <p:transition spd="slow" advTm="3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Autofit/>
          </a:bodyPr>
          <a:lstStyle/>
          <a:p>
            <a:r>
              <a:rPr lang="en-CA" sz="5400" dirty="0">
                <a:latin typeface="Curlz MT" panose="04040404050702020202" pitchFamily="82" charset="0"/>
              </a:rPr>
              <a:t>“Fun on the Farm”</a:t>
            </a:r>
            <a:endParaRPr lang="en-CA" sz="5400" dirty="0">
              <a:latin typeface="Curlz MT" panose="04040404050702020202" pitchFamily="82" charset="0"/>
            </a:endParaRPr>
          </a:p>
        </p:txBody>
      </p:sp>
      <p:pic>
        <p:nvPicPr>
          <p:cNvPr id="1026" name="Picture 2" descr="C:\Users\margaret.morabito\Pictures\Burton School 2015-16\Apple Orchard, 07Oct15\DSC_0039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680">
            <a:off x="1833313" y="3645458"/>
            <a:ext cx="4392195" cy="30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garet.morabito\Pictures\Burton School 2015-16\Apple Orchard, 07Oct15\DSC_0973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942">
            <a:off x="1631504" y="980729"/>
            <a:ext cx="5025564" cy="27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garet.morabito\Pictures\Burton School 2015-16\Apple Orchard, 07Oct15\DSC_0992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50">
            <a:off x="6639333" y="1142735"/>
            <a:ext cx="3748818" cy="557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1212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cindy.allain\AppData\Local\Microsoft\Windows\Temporary Internet Files\Content.IE5\I862SB59\MC900438203[1].wm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333">
            <a:off x="3125008" y="568253"/>
            <a:ext cx="7019544" cy="5611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999657" y="4941169"/>
            <a:ext cx="4104457" cy="63143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CA" sz="40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Where Sta</a:t>
            </a:r>
            <a:r>
              <a:rPr lang="en-CA" sz="4000" b="1" i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r</a:t>
            </a:r>
            <a:r>
              <a:rPr lang="en-CA" sz="4000" b="1" dirty="0">
                <a:solidFill>
                  <a:srgbClr val="FFFF00"/>
                </a:solidFill>
                <a:latin typeface="Calibri"/>
                <a:ea typeface="Calibri"/>
                <a:cs typeface="Times New Roman"/>
              </a:rPr>
              <a:t>s Shine</a:t>
            </a:r>
          </a:p>
        </p:txBody>
      </p:sp>
    </p:spTree>
    <p:extLst>
      <p:ext uri="{BB962C8B-B14F-4D97-AF65-F5344CB8AC3E}">
        <p14:creationId xmlns:p14="http://schemas.microsoft.com/office/powerpoint/2010/main" val="426340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…....and back to school we go!</a:t>
            </a:r>
            <a:endParaRPr lang="en-CA" dirty="0"/>
          </a:p>
        </p:txBody>
      </p:sp>
      <p:pic>
        <p:nvPicPr>
          <p:cNvPr id="2051" name="Picture 3" descr="C:\Users\margaret.morabito\Pictures\Burton School 2015-16\Apple Orchard, 07Oct15\DSC_0061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865711"/>
            <a:ext cx="3816424" cy="356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garet.morabito\Pictures\Burton School 2015-16\Apple Orchard, 07Oct15\DSC_0056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804855"/>
            <a:ext cx="3746599" cy="359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garet.morabito\Pictures\Burton School 2015-16\Apple Orchard, 07Oct15\DSC_0062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448670"/>
            <a:ext cx="8194796" cy="23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592538">
            <a:off x="2351584" y="49788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Goodbye Farm….Thank you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22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rgaret.morabito\Pictures\Burton School 2015-16\Clusters\Day 1 - 23Oct15 (9)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47" y="3461657"/>
            <a:ext cx="3472030" cy="33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rgaret.morabito\Pictures\Burton School 2015-16\Clusters\Day 1 - 23Oct15 (15)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57" y="3429000"/>
            <a:ext cx="3870790" cy="32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argaret.morabito\Pictures\Burton School 2015-16\Clusters\Day 1 - 23Oct15 (22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79937"/>
            <a:ext cx="4104456" cy="315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rgaret.morabito\Pictures\Burton School 2015-16\Clusters\Day 1 - 23Oct15 (18).JPG P3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34" y="332656"/>
            <a:ext cx="4734350" cy="296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408363">
            <a:off x="1181843" y="4752950"/>
            <a:ext cx="2484990" cy="7609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“Clusters”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82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2000">
              <a:srgbClr val="FF7A00"/>
            </a:gs>
            <a:gs pos="65000">
              <a:srgbClr val="FF0300">
                <a:lumMod val="88000"/>
                <a:lumOff val="12000"/>
                <a:alpha val="87000"/>
              </a:srgbClr>
            </a:gs>
            <a:gs pos="100000">
              <a:srgbClr val="4D0808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rgaret.morabito\Pictures\Burton School 2015-16\Clusters\Day 1 - 23Oct15 (5)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253">
            <a:off x="2477805" y="3483623"/>
            <a:ext cx="6428954" cy="32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garet.morabito\Pictures\Burton School 2015-16\Clusters\Day 1 - 23Oct15 (19)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319">
            <a:off x="5904602" y="605912"/>
            <a:ext cx="4654080" cy="307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argaret.morabito\Pictures\Burton School 2015-16\Clusters\Day 1 - 23Oct15 (26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1878">
            <a:off x="1867361" y="428117"/>
            <a:ext cx="4200957" cy="308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359" y="116632"/>
            <a:ext cx="4822058" cy="1143000"/>
          </a:xfrm>
        </p:spPr>
        <p:txBody>
          <a:bodyPr>
            <a:normAutofit/>
          </a:bodyPr>
          <a:lstStyle/>
          <a:p>
            <a:r>
              <a:rPr lang="en-CA" sz="6000" dirty="0">
                <a:latin typeface="Gigi" panose="04040504061007020D02" pitchFamily="82" charset="0"/>
              </a:rPr>
              <a:t>Fundraising</a:t>
            </a:r>
            <a:endParaRPr lang="en-CA" sz="6000" dirty="0">
              <a:latin typeface="Gigi" panose="04040504061007020D02" pitchFamily="82" charset="0"/>
            </a:endParaRPr>
          </a:p>
        </p:txBody>
      </p:sp>
      <p:pic>
        <p:nvPicPr>
          <p:cNvPr id="5122" name="Picture 2" descr="C:\Users\margaret.morabito\Pictures\Burton School 2015-16\Dinner &amp; Auction, 17Oct15\Dinner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268760"/>
            <a:ext cx="852010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garet.morabito\Pictures\Burton School 2015-16\Dinner &amp; Auction, 17Oct15\Auction table B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3159010"/>
            <a:ext cx="3146675" cy="36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garet.morabito\Pictures\Burton School 2015-16\Terry Fox Walk at School\DSC_0859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3440379"/>
            <a:ext cx="4093617" cy="2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5836" y="292266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Spaghetti Dinner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 rot="20286668">
            <a:off x="7691918" y="357398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Silent Auction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2894517" y="6245745"/>
            <a:ext cx="232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Terry Fox School Walk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111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832" y="0"/>
            <a:ext cx="3456384" cy="1138138"/>
          </a:xfrm>
        </p:spPr>
        <p:txBody>
          <a:bodyPr>
            <a:normAutofit/>
          </a:bodyPr>
          <a:lstStyle/>
          <a:p>
            <a:r>
              <a:rPr lang="en-CA" sz="6600" dirty="0">
                <a:latin typeface="Chiller" panose="04020404031007020602" pitchFamily="82" charset="0"/>
              </a:rPr>
              <a:t>Halloween</a:t>
            </a:r>
            <a:endParaRPr lang="en-CA" sz="6600" dirty="0">
              <a:latin typeface="Chiller" panose="04020404031007020602" pitchFamily="82" charset="0"/>
            </a:endParaRPr>
          </a:p>
        </p:txBody>
      </p:sp>
      <p:pic>
        <p:nvPicPr>
          <p:cNvPr id="7170" name="Picture 2" descr="C:\Users\margaret.morabito\Pictures\Burton School 2015-16\Halloween 30Oct15\Halloween 30Oct15 (19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490">
            <a:off x="1919536" y="188641"/>
            <a:ext cx="2736304" cy="375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garet.morabito\Pictures\Burton School 2015-16\Halloween 30Oct15\Halloween 30Oct15 (20)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7" y="116633"/>
            <a:ext cx="2855387" cy="16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garet.morabito\Pictures\Burton School 2015-16\Halloween 30Oct15\Halloween 30Oct15 (2)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047">
            <a:off x="5106400" y="1280720"/>
            <a:ext cx="3518521" cy="280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argaret.morabito\Pictures\Burton School 2015-16\Halloween 30Oct15\Halloween 30Oct15 (16).JPG P3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927">
            <a:off x="1830616" y="3924677"/>
            <a:ext cx="4379845" cy="25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argaret.morabito\Pictures\Burton School 2015-16\Halloween 30Oct15\Halloween 30Oct15 (8).JPG P3ed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124">
            <a:off x="6086666" y="3610450"/>
            <a:ext cx="4298095" cy="273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29132"/>
            <a:ext cx="8229600" cy="842334"/>
          </a:xfrm>
        </p:spPr>
        <p:txBody>
          <a:bodyPr>
            <a:normAutofit/>
          </a:bodyPr>
          <a:lstStyle/>
          <a:p>
            <a:r>
              <a:rPr lang="en-CA" sz="4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Remembrance Day</a:t>
            </a:r>
            <a:endParaRPr lang="en-CA" sz="4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90" y="159566"/>
            <a:ext cx="1181879" cy="8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Users\margaret.morabito\Pictures\Burton School 2015-16\Remembrance Day 04Nov15\Remembrance Day Service, 04Nov15 (14)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714460"/>
            <a:ext cx="2383440" cy="39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margaret.morabito\Pictures\Burton School 2015-16\Remembrance Day 04Nov15\Remembrance Day Service, 04Nov15 (10)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116">
            <a:off x="7241282" y="1253243"/>
            <a:ext cx="3254544" cy="21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garet.morabito\Pictures\Burton School 2015-16\Remembrance Day 04Nov15\Remembrance Day Service, 04Nov15 (7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765">
            <a:off x="1604503" y="883991"/>
            <a:ext cx="3693833" cy="25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margaret.morabito\Pictures\Burton School 2015-16\Remembrance Day 04Nov15\Remembrance Day Service, 04Nov15 (13).JPG P3ed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89" y="3429001"/>
            <a:ext cx="4918977" cy="21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margaret.morabito\Pictures\Burton School 2015-16\Remembrance Day 04Nov15\Remembrance Day Service, 04Nov15 (18).JPG P3edi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41" y="4842132"/>
            <a:ext cx="5101819" cy="194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margaret.morabito\Pictures\Burton School 2015-16\Remembrance Day 04Nov15\Remembrance Day Service, 04Nov15 (4).JPG P3edi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99" y="5575784"/>
            <a:ext cx="3996208" cy="112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646089">
            <a:off x="1401754" y="3797880"/>
            <a:ext cx="3803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solidFill>
                  <a:srgbClr val="0070C0"/>
                </a:solidFill>
              </a:rPr>
              <a:t>“Thank You” to all the Veterans</a:t>
            </a:r>
            <a:endParaRPr lang="en-CA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000">
        <p14:rippl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131" y="116632"/>
            <a:ext cx="8136904" cy="936104"/>
          </a:xfrm>
        </p:spPr>
        <p:txBody>
          <a:bodyPr>
            <a:noAutofit/>
          </a:bodyPr>
          <a:lstStyle/>
          <a:p>
            <a:r>
              <a:rPr lang="en-CA" sz="5400" dirty="0"/>
              <a:t>…..…and the WINNER is......</a:t>
            </a:r>
            <a:endParaRPr lang="en-CA" sz="5400" dirty="0"/>
          </a:p>
        </p:txBody>
      </p:sp>
      <p:pic>
        <p:nvPicPr>
          <p:cNvPr id="1026" name="Picture 2" descr="C:\Users\margaret.morabito\Pictures\Burton School 2015-16\Remembrance Day 04Nov15\Poster Contest Winner (5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21" y="1024271"/>
            <a:ext cx="4020934" cy="573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4112" y="2132856"/>
            <a:ext cx="36576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500" b="1" dirty="0"/>
              <a:t>Emily </a:t>
            </a:r>
            <a:r>
              <a:rPr lang="en-CA" sz="3500" b="1" dirty="0" err="1"/>
              <a:t>McMullin</a:t>
            </a:r>
            <a:r>
              <a:rPr lang="en-CA" sz="3500" b="1" dirty="0"/>
              <a:t> </a:t>
            </a:r>
            <a:r>
              <a:rPr lang="en-CA" sz="2400" dirty="0"/>
              <a:t>Grade 2</a:t>
            </a:r>
          </a:p>
          <a:p>
            <a:endParaRPr lang="en-CA" dirty="0"/>
          </a:p>
          <a:p>
            <a:r>
              <a:rPr lang="en-CA" sz="3000" dirty="0"/>
              <a:t>Won 2</a:t>
            </a:r>
            <a:r>
              <a:rPr lang="en-CA" sz="3000" baseline="30000" dirty="0"/>
              <a:t>nd</a:t>
            </a:r>
            <a:r>
              <a:rPr lang="en-CA" sz="3000" dirty="0"/>
              <a:t> prize in the 2015 Legion Poster Colouring Contest</a:t>
            </a:r>
            <a:r>
              <a:rPr lang="en-CA" dirty="0"/>
              <a:t>. (November 2015</a:t>
            </a:r>
            <a:r>
              <a:rPr lang="en-CA" sz="3000" dirty="0"/>
              <a:t>)</a:t>
            </a:r>
          </a:p>
          <a:p>
            <a:endParaRPr lang="en-CA" sz="3000" dirty="0"/>
          </a:p>
          <a:p>
            <a:r>
              <a:rPr lang="en-CA" sz="3500" dirty="0"/>
              <a:t>Way to go Emily!</a:t>
            </a:r>
            <a:r>
              <a:rPr lang="en-CA" sz="3000" dirty="0"/>
              <a:t> </a:t>
            </a:r>
            <a:r>
              <a:rPr lang="en-CA" sz="3000" dirty="0">
                <a:sym typeface="Wingdings" panose="05000000000000000000" pitchFamily="2" charset="2"/>
              </a:rPr>
              <a:t></a:t>
            </a:r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9388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argaret.morabito\Pictures\Burton School 2015-16\DSC_0275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237">
            <a:off x="5523604" y="395386"/>
            <a:ext cx="4801455" cy="35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argaret.morabito\Pictures\Burton School 2015-16\DSC_0277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833">
            <a:off x="1848718" y="230657"/>
            <a:ext cx="3338726" cy="44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garet.morabito\Pictures\Burton School 2015-16\Halloween 30Oct15\Halloween 30Oct15 (6)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906">
            <a:off x="3989891" y="3672914"/>
            <a:ext cx="3733659" cy="30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9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-85403"/>
            <a:ext cx="8229600" cy="922114"/>
          </a:xfrm>
        </p:spPr>
        <p:txBody>
          <a:bodyPr/>
          <a:lstStyle/>
          <a:p>
            <a:r>
              <a:rPr lang="en-CA" dirty="0" smtClean="0"/>
              <a:t>November Awards Assembly</a:t>
            </a:r>
            <a:endParaRPr lang="en-CA" dirty="0"/>
          </a:p>
        </p:txBody>
      </p:sp>
      <p:pic>
        <p:nvPicPr>
          <p:cNvPr id="8" name="Picture 3" descr="C:\Users\margaret.morabito\Pictures\Burton School 2015-16\Monthly Awards\November 2015 (12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674">
            <a:off x="1816592" y="1013042"/>
            <a:ext cx="2814362" cy="38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garet.morabito\Pictures\Burton School 2015-16\Monthly Awards\November 2015 (13)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909">
            <a:off x="7600729" y="1043721"/>
            <a:ext cx="2928477" cy="379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argaret.morabito\Pictures\Burton School 2015-16\Monthly Awards\November 2015 (22)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707097"/>
            <a:ext cx="2852462" cy="367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garet.morabito\Pictures\Burton School 2015-16\Monthly Awards\November 2015 (9).JPG P3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507" y="3861048"/>
            <a:ext cx="3895179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argaret.morabito\Pictures\Burton School 2015-16\Monthly Awards\November 2015 (17)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588">
            <a:off x="6064292" y="363837"/>
            <a:ext cx="4331448" cy="34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rgaret.morabito\Pictures\Burton School 2015-16\Monthly Awards\November 2015 (19)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53" y="3372852"/>
            <a:ext cx="4599218" cy="34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rgaret.morabito\Pictures\Burton School 2015-16\Monthly Awards\November 2015 (15)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1299">
            <a:off x="1900473" y="345207"/>
            <a:ext cx="4061163" cy="37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76321" y="4536280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November </a:t>
            </a:r>
            <a:r>
              <a:rPr lang="en-CA" dirty="0" err="1"/>
              <a:t>Phys</a:t>
            </a:r>
            <a:r>
              <a:rPr lang="en-CA" dirty="0"/>
              <a:t> Ed Awards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03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garet.morabito\Pictures\Burton School 2015-16\DSC_0079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624">
            <a:off x="1829370" y="711869"/>
            <a:ext cx="8601453" cy="55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56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rgaret.morabito\Pictures\Burton School 2015-16\Clusters\Day 3,27Nov15 (11)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490">
            <a:off x="5401883" y="506919"/>
            <a:ext cx="5211868" cy="27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rgaret.morabito\Pictures\Burton School 2015-16\Clusters\Day 3,27Nov15 (6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9956">
            <a:off x="1799274" y="409100"/>
            <a:ext cx="4211517" cy="271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garet.morabito\Pictures\Burton School 2015-16\Clusters\Day 3,27Nov15 (8)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674">
            <a:off x="5614494" y="3786676"/>
            <a:ext cx="5059947" cy="25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garet.morabito\Pictures\Burton School 2015-16\Clusters\Day 3,27Nov15 (16).JPG P3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066">
            <a:off x="1766121" y="3503441"/>
            <a:ext cx="4402177" cy="29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7848" y="2996953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One of the November Cluster Days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79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n-CA" sz="5400" b="1" dirty="0">
                <a:latin typeface="Curlz MT" panose="04040404050702020202" pitchFamily="82" charset="0"/>
              </a:rPr>
              <a:t>Skating = </a:t>
            </a:r>
            <a:r>
              <a:rPr lang="en-CA" sz="5400" b="1" dirty="0" err="1">
                <a:latin typeface="Curlz MT" panose="04040404050702020202" pitchFamily="82" charset="0"/>
              </a:rPr>
              <a:t>Phys</a:t>
            </a:r>
            <a:r>
              <a:rPr lang="en-CA" sz="5400" b="1" dirty="0">
                <a:latin typeface="Curlz MT" panose="04040404050702020202" pitchFamily="82" charset="0"/>
              </a:rPr>
              <a:t> Ed + Fun!</a:t>
            </a:r>
            <a:endParaRPr lang="en-CA" sz="5400" b="1" dirty="0">
              <a:latin typeface="Curlz MT" panose="04040404050702020202" pitchFamily="82" charset="0"/>
            </a:endParaRPr>
          </a:p>
        </p:txBody>
      </p:sp>
      <p:pic>
        <p:nvPicPr>
          <p:cNvPr id="1026" name="Picture 2" descr="C:\Users\margaret.morabito\Pictures\Burton School 2015-16\Skating\Day 1, 03Dec15 (1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0484">
            <a:off x="1928932" y="1620392"/>
            <a:ext cx="4136146" cy="472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garet.morabito\Pictures\Burton School 2015-16\Skating\Day 1, 03Dec15 (4).jpg P3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703">
            <a:off x="6281441" y="1752460"/>
            <a:ext cx="3970151" cy="462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5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40907"/>
            <a:ext cx="8229600" cy="864095"/>
          </a:xfrm>
        </p:spPr>
        <p:txBody>
          <a:bodyPr>
            <a:normAutofit/>
          </a:bodyPr>
          <a:lstStyle/>
          <a:p>
            <a:r>
              <a:rPr lang="en-CA" sz="4000" dirty="0"/>
              <a:t>Final Clusters of this session…….</a:t>
            </a:r>
            <a:endParaRPr lang="en-CA" sz="4000" dirty="0"/>
          </a:p>
        </p:txBody>
      </p:sp>
      <p:pic>
        <p:nvPicPr>
          <p:cNvPr id="2053" name="Picture 5" descr="C:\Users\margaret.morabito\Pictures\Burton School 2015-16\Clusters\Day 4, 07Dec15 (6)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27" y="3573017"/>
            <a:ext cx="3697309" cy="29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garet.morabito\Pictures\Burton School 2015-16\Clusters\Day 4, 07Dec15 (3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052737"/>
            <a:ext cx="4748094" cy="229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garet.morabito\Pictures\Burton School 2015-16\Clusters\Day 4, 07Dec15 (8).JPG P3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930111"/>
            <a:ext cx="4031321" cy="29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rgaret.morabito\Pictures\Burton School 2015-16\Clusters\Day 4, 07Dec15 (7).JPG P3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53" y="4006177"/>
            <a:ext cx="4951379" cy="25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5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3" y="274638"/>
            <a:ext cx="8757659" cy="502657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DEC members and</a:t>
            </a:r>
            <a:br>
              <a:rPr lang="en-CA" dirty="0" smtClean="0"/>
            </a:br>
            <a:r>
              <a:rPr lang="en-CA" dirty="0" smtClean="0"/>
              <a:t>Superintendent McTimoney, </a:t>
            </a:r>
            <a:br>
              <a:rPr lang="en-CA" dirty="0" smtClean="0"/>
            </a:br>
            <a:r>
              <a:rPr lang="en-CA" sz="6000" dirty="0"/>
              <a:t>Please, let us stay and learn and grow in our own community, at </a:t>
            </a:r>
            <a:br>
              <a:rPr lang="en-CA" sz="6000" dirty="0"/>
            </a:br>
            <a:r>
              <a:rPr lang="en-CA" sz="6700" b="1" dirty="0"/>
              <a:t>Burton Elementary School</a:t>
            </a:r>
            <a:endParaRPr lang="en-CA" sz="6700" b="1" dirty="0"/>
          </a:p>
        </p:txBody>
      </p:sp>
    </p:spTree>
    <p:extLst>
      <p:ext uri="{BB962C8B-B14F-4D97-AF65-F5344CB8AC3E}">
        <p14:creationId xmlns:p14="http://schemas.microsoft.com/office/powerpoint/2010/main" val="926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229600" cy="1728192"/>
          </a:xfrm>
        </p:spPr>
        <p:txBody>
          <a:bodyPr>
            <a:normAutofit/>
          </a:bodyPr>
          <a:lstStyle/>
          <a:p>
            <a:r>
              <a:rPr lang="en-CA" sz="4900" b="1" dirty="0"/>
              <a:t>Thank you for watching.</a:t>
            </a:r>
            <a:br>
              <a:rPr lang="en-CA" sz="4900" b="1" dirty="0"/>
            </a:br>
            <a:r>
              <a:rPr lang="en-CA" sz="2700" dirty="0"/>
              <a:t>From the 2015-16 Students at Burton Elementary School</a:t>
            </a:r>
            <a:endParaRPr lang="en-CA" sz="2700" dirty="0"/>
          </a:p>
        </p:txBody>
      </p:sp>
      <p:pic>
        <p:nvPicPr>
          <p:cNvPr id="1026" name="Picture 2" descr="C:\Users\margaret.morabito\Pictures\Burton School 2015-16\School photo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628800"/>
            <a:ext cx="870162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All quiet………….waiting……..… </a:t>
            </a:r>
            <a:br>
              <a:rPr lang="en-CA" dirty="0" smtClean="0"/>
            </a:br>
            <a:r>
              <a:rPr lang="en-CA" dirty="0" smtClean="0"/>
              <a:t>for the joyful reunion in September!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31" y="1600200"/>
            <a:ext cx="3496885" cy="5096634"/>
          </a:xfrm>
        </p:spPr>
      </p:pic>
    </p:spTree>
    <p:extLst>
      <p:ext uri="{BB962C8B-B14F-4D97-AF65-F5344CB8AC3E}">
        <p14:creationId xmlns:p14="http://schemas.microsoft.com/office/powerpoint/2010/main" val="40236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Yayyyyy</a:t>
            </a:r>
            <a:r>
              <a:rPr lang="en-CA" dirty="0" smtClean="0"/>
              <a:t>…...they’re B A C K!!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20" y="1401890"/>
            <a:ext cx="7697139" cy="5256584"/>
          </a:xfrm>
        </p:spPr>
      </p:pic>
    </p:spTree>
    <p:extLst>
      <p:ext uri="{BB962C8B-B14F-4D97-AF65-F5344CB8AC3E}">
        <p14:creationId xmlns:p14="http://schemas.microsoft.com/office/powerpoint/2010/main" val="32227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garet.morabito\Pictures\Burton School 2015-16\DSC_0253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000">
            <a:off x="1723853" y="382347"/>
            <a:ext cx="5359132" cy="313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garet.morabito\Pictures\Burton School 2015-16\DSC_0256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573390"/>
            <a:ext cx="3275856" cy="54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garet.morabito\Pictures\Burton School 2015-16\DSC_0257.JPG P3 ed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852">
            <a:off x="3009098" y="3478130"/>
            <a:ext cx="4548222" cy="31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en-CA" sz="6700" dirty="0"/>
              <a:t>Graduates of 2028!</a:t>
            </a:r>
            <a:r>
              <a:rPr lang="en-CA" sz="5400" dirty="0"/>
              <a:t/>
            </a:r>
            <a:br>
              <a:rPr lang="en-CA" sz="5400" dirty="0"/>
            </a:br>
            <a:r>
              <a:rPr lang="en-CA" sz="2400" dirty="0"/>
              <a:t>Kindergarten Class of 2015-16</a:t>
            </a:r>
            <a:endParaRPr lang="en-CA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54" y="1600200"/>
            <a:ext cx="8090684" cy="4781128"/>
          </a:xfrm>
        </p:spPr>
      </p:pic>
    </p:spTree>
    <p:extLst>
      <p:ext uri="{BB962C8B-B14F-4D97-AF65-F5344CB8AC3E}">
        <p14:creationId xmlns:p14="http://schemas.microsoft.com/office/powerpoint/2010/main" val="10692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35280" cy="1498178"/>
          </a:xfrm>
        </p:spPr>
        <p:txBody>
          <a:bodyPr>
            <a:normAutofit/>
          </a:bodyPr>
          <a:lstStyle/>
          <a:p>
            <a:r>
              <a:rPr lang="en-CA" sz="6000" dirty="0"/>
              <a:t>Monthly Awards Assembly</a:t>
            </a:r>
            <a:endParaRPr lang="en-CA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44396"/>
            <a:ext cx="8229600" cy="3237573"/>
          </a:xfrm>
        </p:spPr>
      </p:pic>
      <p:sp>
        <p:nvSpPr>
          <p:cNvPr id="5" name="TextBox 4"/>
          <p:cNvSpPr txBox="1"/>
          <p:nvPr/>
        </p:nvSpPr>
        <p:spPr>
          <a:xfrm>
            <a:off x="3431704" y="5445225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u="sng" dirty="0"/>
              <a:t>Themes</a:t>
            </a:r>
          </a:p>
          <a:p>
            <a:pPr algn="ctr"/>
            <a:r>
              <a:rPr lang="en-CA" dirty="0"/>
              <a:t>September:  “Bucket Filling”</a:t>
            </a:r>
          </a:p>
          <a:p>
            <a:pPr algn="ctr"/>
            <a:r>
              <a:rPr lang="en-CA" dirty="0"/>
              <a:t>October: “Cooperation”</a:t>
            </a:r>
          </a:p>
          <a:p>
            <a:pPr algn="ctr"/>
            <a:r>
              <a:rPr lang="en-CA" dirty="0"/>
              <a:t>November: “Courtesy”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157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argaret.morabito\Pictures\Burton School 2015-16\Monthly Awards\September 2015 (12).JPG P3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99120"/>
            <a:ext cx="4032448" cy="32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garet.morabito\Pictures\Burton School 2015-16\Monthly Awards\September 2015 (14).JPG P3ed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8193">
            <a:off x="2260525" y="1495653"/>
            <a:ext cx="3156145" cy="51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garet.morabito\Pictures\Burton School 2015-16\Monthly Awards\September 2015 (9).JPG P3edi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090">
            <a:off x="7519719" y="1318836"/>
            <a:ext cx="2645949" cy="54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9976" y="357301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September Awards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00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wheel spokes="1"/>
      </p:transition>
    </mc:Choice>
    <mc:Fallback xmlns="">
      <p:transition spd="slow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0BD4017610B344B758042F773CB230" ma:contentTypeVersion="0" ma:contentTypeDescription="Create a new document." ma:contentTypeScope="" ma:versionID="1d1bcb42a5ec45b0a7eb74843b3fd2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57784E-B22B-475F-8D11-EC28C28EF47B}"/>
</file>

<file path=customXml/itemProps2.xml><?xml version="1.0" encoding="utf-8"?>
<ds:datastoreItem xmlns:ds="http://schemas.openxmlformats.org/officeDocument/2006/customXml" ds:itemID="{47769FBB-48DC-4108-AA1A-C3004E28140B}"/>
</file>

<file path=customXml/itemProps3.xml><?xml version="1.0" encoding="utf-8"?>
<ds:datastoreItem xmlns:ds="http://schemas.openxmlformats.org/officeDocument/2006/customXml" ds:itemID="{056FD47C-D759-4A77-AB17-408832C6295D}"/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195</Words>
  <Application>Microsoft Office PowerPoint</Application>
  <PresentationFormat>Widescreen</PresentationFormat>
  <Paragraphs>45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Chiller</vt:lpstr>
      <vt:lpstr>Curlz MT</vt:lpstr>
      <vt:lpstr>Gigi</vt:lpstr>
      <vt:lpstr>Times New Roman</vt:lpstr>
      <vt:lpstr>Wingdings</vt:lpstr>
      <vt:lpstr>Office Theme</vt:lpstr>
      <vt:lpstr>The Children of  Burton Elementary School    2015-16 School Year </vt:lpstr>
      <vt:lpstr>PowerPoint Presentation</vt:lpstr>
      <vt:lpstr>PowerPoint Presentation</vt:lpstr>
      <vt:lpstr>All quiet………….waiting……..…  for the joyful reunion in September!</vt:lpstr>
      <vt:lpstr>Yayyyyy…...they’re B A C K!!</vt:lpstr>
      <vt:lpstr>PowerPoint Presentation</vt:lpstr>
      <vt:lpstr>Graduates of 2028! Kindergarten Class of 2015-16</vt:lpstr>
      <vt:lpstr>Monthly Awards Assembly</vt:lpstr>
      <vt:lpstr>PowerPoint Presentation</vt:lpstr>
      <vt:lpstr>Terry Fox  Walk 2015</vt:lpstr>
      <vt:lpstr>October Assembly</vt:lpstr>
      <vt:lpstr>PowerPoint Presentation</vt:lpstr>
      <vt:lpstr>       Field Trip!   </vt:lpstr>
      <vt:lpstr>……….and off they go </vt:lpstr>
      <vt:lpstr>Our Welcome at the Farm…..</vt:lpstr>
      <vt:lpstr>PowerPoint Presentation</vt:lpstr>
      <vt:lpstr>Students gathering their crops……..</vt:lpstr>
      <vt:lpstr>PowerPoint Presentation</vt:lpstr>
      <vt:lpstr>“Fun on the Farm”</vt:lpstr>
      <vt:lpstr>…....and back to school we go!</vt:lpstr>
      <vt:lpstr>“Clusters”</vt:lpstr>
      <vt:lpstr>PowerPoint Presentation</vt:lpstr>
      <vt:lpstr>Fundraising</vt:lpstr>
      <vt:lpstr>Halloween</vt:lpstr>
      <vt:lpstr>Remembrance Day</vt:lpstr>
      <vt:lpstr>…..…and the WINNER is......</vt:lpstr>
      <vt:lpstr>PowerPoint Presentation</vt:lpstr>
      <vt:lpstr>November Awards Assembly</vt:lpstr>
      <vt:lpstr>PowerPoint Presentation</vt:lpstr>
      <vt:lpstr>PowerPoint Presentation</vt:lpstr>
      <vt:lpstr>Skating = Phys Ed + Fun!</vt:lpstr>
      <vt:lpstr>Final Clusters of this session…….</vt:lpstr>
      <vt:lpstr>DEC members and Superintendent McTimoney,  Please, let us stay and learn and grow in our own community, at  Burton Elementary School</vt:lpstr>
      <vt:lpstr>Thank you for watching. From the 2015-16 Students at Burton Elementary School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Children of  Burton Elementary School</dc:title>
  <dc:creator>Morabito, Margaret     (ASD-W)</dc:creator>
  <cp:lastModifiedBy>Administrator</cp:lastModifiedBy>
  <cp:revision>113</cp:revision>
  <dcterms:created xsi:type="dcterms:W3CDTF">2015-11-17T14:08:20Z</dcterms:created>
  <dcterms:modified xsi:type="dcterms:W3CDTF">2015-12-08T19:25:05Z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0x010100850BD4017610B344B758042F773CB230</vt:lpwstr>
  </property>
</Properties>
</file>